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59" r:id="rId3"/>
    <p:sldId id="258" r:id="rId4"/>
    <p:sldId id="270" r:id="rId5"/>
    <p:sldId id="268" r:id="rId6"/>
    <p:sldId id="271" r:id="rId7"/>
    <p:sldId id="263" r:id="rId8"/>
    <p:sldId id="269" r:id="rId9"/>
    <p:sldId id="265" r:id="rId10"/>
    <p:sldId id="264" r:id="rId11"/>
    <p:sldId id="267" r:id="rId12"/>
    <p:sldId id="272" r:id="rId13"/>
    <p:sldId id="266" r:id="rId14"/>
    <p:sldId id="273" r:id="rId15"/>
    <p:sldId id="274" r:id="rId1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635"/>
    <a:srgbClr val="090E35"/>
    <a:srgbClr val="EACA32"/>
    <a:srgbClr val="E7C82F"/>
    <a:srgbClr val="040927"/>
    <a:srgbClr val="F7BA00"/>
    <a:srgbClr val="93E7E0"/>
    <a:srgbClr val="73C4BE"/>
    <a:srgbClr val="DCD47E"/>
    <a:srgbClr val="5EA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>
        <p:scale>
          <a:sx n="40" d="100"/>
          <a:sy n="40" d="100"/>
        </p:scale>
        <p:origin x="1948" y="20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6A794-4AB7-4808-80FE-D87BE898F3B0}" type="datetimeFigureOut">
              <a:rPr lang="pt-BR" smtClean="0"/>
              <a:t>14/01/2025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690D1-C4B7-49F0-A568-B9563CA018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78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9E87A-4304-4CC1-9234-D397BE6AE99B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21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C44CD-67E6-47D9-8866-5225965FAF99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93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C5EC5-7284-4BB3-BB2B-4EFF846158D5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71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EED00-588C-4FD0-A6EA-DE08A6F9FD06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B352-7519-425A-A7DB-C21224C3B197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23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B1A48-4D3C-4708-8689-8725D6FB3358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11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C44A8-65B5-497F-ACDC-E0DC0858ED29}" type="datetime1">
              <a:rPr lang="pt-BR" smtClean="0"/>
              <a:t>14/01/2025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16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14EE0-FEC5-4E62-A2F2-9C57FBFD1365}" type="datetime1">
              <a:rPr lang="pt-BR" smtClean="0"/>
              <a:t>14/01/2025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71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8DFD4-7DF2-4EAC-8B1C-7A78759448A5}" type="datetime1">
              <a:rPr lang="pt-BR" smtClean="0"/>
              <a:t>14/01/2025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9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0CA4-B9D6-4F3A-B0AE-E53E33F68071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497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D423-33DA-4920-A3FC-44C63C23B2C3}" type="datetime1">
              <a:rPr lang="pt-BR" smtClean="0"/>
              <a:t>14/01/2025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268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CBAA3-15F7-4303-8E7D-6AF38DA87AD5}" type="datetime1">
              <a:rPr lang="pt-BR" smtClean="0"/>
              <a:t>14/01/2025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DOMINE JAVASCRIPT - CARLA SILVEIRA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F1385-8A1B-414A-8C95-EE51A10C2F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81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ursoemvideo.com/curso/javascript/" TargetMode="Externa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9CCDF52-91F1-4D19-B090-772C1BD1E915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40927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D31F62-44A8-4877-85F9-AD8DD6B222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B397FB-B2AE-4C9F-9560-CE0CEB650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802EF24-2798-49CF-88B0-5DBEBD56175D}"/>
              </a:ext>
            </a:extLst>
          </p:cNvPr>
          <p:cNvSpPr/>
          <p:nvPr/>
        </p:nvSpPr>
        <p:spPr>
          <a:xfrm>
            <a:off x="0" y="11201400"/>
            <a:ext cx="9601200" cy="1600200"/>
          </a:xfrm>
          <a:prstGeom prst="rect">
            <a:avLst/>
          </a:prstGeom>
          <a:solidFill>
            <a:srgbClr val="090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9BD737-A9C5-49F9-847B-B43054B365F4}"/>
              </a:ext>
            </a:extLst>
          </p:cNvPr>
          <p:cNvSpPr txBox="1"/>
          <p:nvPr/>
        </p:nvSpPr>
        <p:spPr>
          <a:xfrm>
            <a:off x="0" y="783508"/>
            <a:ext cx="960120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4400" b="1" dirty="0">
                <a:ln/>
                <a:solidFill>
                  <a:schemeClr val="accent4"/>
                </a:solidFill>
                <a:effectLst>
                  <a:glow rad="101600">
                    <a:schemeClr val="bg2">
                      <a:lumMod val="10000"/>
                      <a:alpha val="40000"/>
                    </a:schemeClr>
                  </a:glow>
                </a:effectLst>
                <a:latin typeface="8BIT WONDER" panose="00000400000000000000" pitchFamily="2" charset="0"/>
              </a:rPr>
              <a:t>Domine javascript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8F3A72-3D0E-4E58-AF55-ABD21495B7F1}"/>
              </a:ext>
            </a:extLst>
          </p:cNvPr>
          <p:cNvSpPr txBox="1"/>
          <p:nvPr/>
        </p:nvSpPr>
        <p:spPr>
          <a:xfrm>
            <a:off x="2647950" y="11624477"/>
            <a:ext cx="4305300" cy="523220"/>
          </a:xfrm>
          <a:prstGeom prst="rect">
            <a:avLst/>
          </a:prstGeom>
          <a:solidFill>
            <a:srgbClr val="E7C82F"/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2800" b="1" dirty="0">
                <a:ln/>
                <a:effectLst/>
                <a:latin typeface="OCR A Extended" panose="02010509020102010303" pitchFamily="50" charset="0"/>
                <a:ea typeface="ADLaM Display" panose="02010000000000000000" pitchFamily="2" charset="0"/>
                <a:cs typeface="ADLaM Display" panose="02010000000000000000" pitchFamily="2" charset="0"/>
              </a:rPr>
              <a:t>CARLA SILVEIRA</a:t>
            </a:r>
          </a:p>
        </p:txBody>
      </p:sp>
      <p:pic>
        <p:nvPicPr>
          <p:cNvPr id="8" name="Imagem 7" descr="Uma imagem com Animação, captura de ecrã, desenho&#10;&#10;Descrição gerada automaticamente">
            <a:extLst>
              <a:ext uri="{FF2B5EF4-FFF2-40B4-BE49-F238E27FC236}">
                <a16:creationId xmlns:a16="http://schemas.microsoft.com/office/drawing/2014/main" id="{2C5E9906-D2A0-47D0-B873-1A86C2257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949"/>
            <a:ext cx="9601200" cy="937037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0D7D20-6106-46DC-BB58-855174C7BF7C}"/>
              </a:ext>
            </a:extLst>
          </p:cNvPr>
          <p:cNvSpPr txBox="1"/>
          <p:nvPr/>
        </p:nvSpPr>
        <p:spPr>
          <a:xfrm>
            <a:off x="205683" y="10941698"/>
            <a:ext cx="9189834" cy="584775"/>
          </a:xfrm>
          <a:prstGeom prst="rect">
            <a:avLst/>
          </a:prstGeom>
          <a:noFill/>
          <a:effectLst>
            <a:glow rad="101600">
              <a:srgbClr val="F8D437">
                <a:alpha val="40000"/>
              </a:srgbClr>
            </a:glow>
          </a:effectLst>
        </p:spPr>
        <p:txBody>
          <a:bodyPr wrap="square">
            <a:spAutoFit/>
          </a:bodyPr>
          <a:lstStyle/>
          <a:p>
            <a:r>
              <a:rPr lang="pt-BR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8BIT WONDER" panose="00000400000000000000" pitchFamily="2" charset="0"/>
              </a:rPr>
              <a:t>Uma jornada programada</a:t>
            </a:r>
            <a:endParaRPr lang="pt-BR" sz="3200" dirty="0"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9" name="Imagem 18" descr="Uma imagem com Retângulo, logótipo, símbolo, amarelo&#10;&#10;Descrição gerada automaticamente">
            <a:extLst>
              <a:ext uri="{FF2B5EF4-FFF2-40B4-BE49-F238E27FC236}">
                <a16:creationId xmlns:a16="http://schemas.microsoft.com/office/drawing/2014/main" id="{97FFB428-8D8A-4E9C-AD47-CCD0B2CB2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7619200"/>
            <a:ext cx="3429000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139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53A440-9D59-4B65-A21E-84EEE76761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34CD59-7E31-42E1-B39A-1172F1E858D3}"/>
              </a:ext>
            </a:extLst>
          </p:cNvPr>
          <p:cNvSpPr txBox="1"/>
          <p:nvPr/>
        </p:nvSpPr>
        <p:spPr>
          <a:xfrm>
            <a:off x="531628" y="7145079"/>
            <a:ext cx="854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FUNÇÕES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19F5E6-19F1-4A1F-9997-B18951874EEB}"/>
              </a:ext>
            </a:extLst>
          </p:cNvPr>
          <p:cNvSpPr txBox="1"/>
          <p:nvPr/>
        </p:nvSpPr>
        <p:spPr>
          <a:xfrm>
            <a:off x="893282" y="2482264"/>
            <a:ext cx="7814635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0" b="1" spc="50" dirty="0">
                <a:ln w="1270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B38C2D-5088-4737-87C7-F5B8A36493BF}"/>
              </a:ext>
            </a:extLst>
          </p:cNvPr>
          <p:cNvSpPr/>
          <p:nvPr/>
        </p:nvSpPr>
        <p:spPr>
          <a:xfrm>
            <a:off x="531628" y="7852965"/>
            <a:ext cx="8559210" cy="206514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0DF0A15-0BBB-41C4-B775-EDE54095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90A9F1C-BA29-4FF1-A164-FF65B6F3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20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2ADC57-80AB-4C06-B638-BBFBAB6EDBB5}"/>
              </a:ext>
            </a:extLst>
          </p:cNvPr>
          <p:cNvSpPr txBox="1"/>
          <p:nvPr/>
        </p:nvSpPr>
        <p:spPr>
          <a:xfrm>
            <a:off x="839970" y="733398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anose="020B0A04020102020204" pitchFamily="34" charset="0"/>
              </a:rPr>
              <a:t>3. Simplificação do código com funções                                    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839970" y="3199092"/>
            <a:ext cx="8240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Funções em JavaScript são blocos de código que você pode definir uma vez e executar quantas vezes quiser. Tornam o código mais organizado, reutilizável e fácil de manter.                           Você cria uma função usando a palavra-chave </a:t>
            </a:r>
            <a:r>
              <a:rPr lang="pt-BR" sz="2400" i="1" dirty="0">
                <a:highlight>
                  <a:srgbClr val="C0C0C0"/>
                </a:highlight>
              </a:rPr>
              <a:t>function</a:t>
            </a:r>
            <a:r>
              <a:rPr lang="pt-BR" sz="2400" dirty="0"/>
              <a:t>.                                                                                                    </a:t>
            </a:r>
            <a:r>
              <a:rPr lang="pt-BR" sz="2400" b="1" dirty="0"/>
              <a:t>Exemplo</a:t>
            </a:r>
            <a:r>
              <a:rPr lang="pt-BR" sz="2400" dirty="0"/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1B6C68-AD6D-4BCB-8409-E854B7ACC1DE}"/>
              </a:ext>
            </a:extLst>
          </p:cNvPr>
          <p:cNvSpPr txBox="1"/>
          <p:nvPr/>
        </p:nvSpPr>
        <p:spPr>
          <a:xfrm>
            <a:off x="839970" y="2614317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3.1 O que são funções?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pic>
        <p:nvPicPr>
          <p:cNvPr id="7" name="Imagem 6" descr="Uma imagem com texto, captura de ecrã, multimédia, Tipo de letra&#10;&#10;Descrição gerada automaticamente">
            <a:extLst>
              <a:ext uri="{FF2B5EF4-FFF2-40B4-BE49-F238E27FC236}">
                <a16:creationId xmlns:a16="http://schemas.microsoft.com/office/drawing/2014/main" id="{610A6AE4-C0A5-4061-8BBF-D3939D939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42" y="5138084"/>
            <a:ext cx="7186863" cy="37125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326A28C-19AB-4627-BE1B-02C05F4EE2CE}"/>
              </a:ext>
            </a:extLst>
          </p:cNvPr>
          <p:cNvSpPr txBox="1"/>
          <p:nvPr/>
        </p:nvSpPr>
        <p:spPr>
          <a:xfrm>
            <a:off x="839970" y="8989662"/>
            <a:ext cx="824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acima, a função </a:t>
            </a:r>
            <a:r>
              <a:rPr lang="pt-BR" sz="2400" i="1" dirty="0">
                <a:highlight>
                  <a:srgbClr val="C0C0C0"/>
                </a:highlight>
              </a:rPr>
              <a:t>saudacao</a:t>
            </a:r>
            <a:r>
              <a:rPr lang="pt-BR" sz="2400" dirty="0"/>
              <a:t> é criada e chamada duas vezes, exibindo a mesma mensagem cada vez.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5727DEC-C1BD-44CC-8E4E-E9F025362A7A}"/>
              </a:ext>
            </a:extLst>
          </p:cNvPr>
          <p:cNvSpPr txBox="1"/>
          <p:nvPr/>
        </p:nvSpPr>
        <p:spPr>
          <a:xfrm>
            <a:off x="839970" y="10204862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3.2 Funções com parâmetros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05A4EA2-21B2-4A51-A385-ACADC58754D8}"/>
              </a:ext>
            </a:extLst>
          </p:cNvPr>
          <p:cNvSpPr txBox="1"/>
          <p:nvPr/>
        </p:nvSpPr>
        <p:spPr>
          <a:xfrm>
            <a:off x="839970" y="10789637"/>
            <a:ext cx="8240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Você também pode passar valores para a função por meio de parâmetros, o que torna a função mais flexível e dinâmica. </a:t>
            </a:r>
            <a:r>
              <a:rPr lang="pt-BR" sz="2400" b="1" dirty="0"/>
              <a:t>Exemplo</a:t>
            </a:r>
            <a:r>
              <a:rPr lang="pt-BR" sz="2400" dirty="0"/>
              <a:t>:</a:t>
            </a:r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118C7D23-7E92-4E0B-9D6F-1C508E47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F324EF11-FCBB-4576-BED1-BD26B969D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834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B5487D-9C0C-4040-90E2-B3C8411053E4}"/>
              </a:ext>
            </a:extLst>
          </p:cNvPr>
          <p:cNvSpPr txBox="1"/>
          <p:nvPr/>
        </p:nvSpPr>
        <p:spPr>
          <a:xfrm>
            <a:off x="839970" y="4939858"/>
            <a:ext cx="8240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Aqui, a função </a:t>
            </a:r>
            <a:r>
              <a:rPr lang="pt-BR" sz="2400" i="1" dirty="0">
                <a:highlight>
                  <a:srgbClr val="C0C0C0"/>
                </a:highlight>
              </a:rPr>
              <a:t>dizerOla</a:t>
            </a:r>
            <a:r>
              <a:rPr lang="pt-BR" sz="2400" dirty="0"/>
              <a:t> recebe um parâmetro chamado </a:t>
            </a:r>
            <a:r>
              <a:rPr lang="pt-BR" sz="2400" i="1" dirty="0">
                <a:highlight>
                  <a:srgbClr val="C0C0C0"/>
                </a:highlight>
              </a:rPr>
              <a:t>nome</a:t>
            </a:r>
            <a:r>
              <a:rPr lang="pt-BR" sz="2400" dirty="0"/>
              <a:t>, e você pode passar diferentes valores para ela toda vez que a chamar no código.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7E5F56-9423-4DCD-9505-B5CCC530F0A8}"/>
              </a:ext>
            </a:extLst>
          </p:cNvPr>
          <p:cNvSpPr txBox="1"/>
          <p:nvPr/>
        </p:nvSpPr>
        <p:spPr>
          <a:xfrm>
            <a:off x="839970" y="6965004"/>
            <a:ext cx="8240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Funções também podem retornar valores e permitem usar o resultado da execução da função em outros pontos do código.                                                                                                   </a:t>
            </a:r>
            <a:r>
              <a:rPr lang="pt-BR" sz="2400" b="1" dirty="0"/>
              <a:t>Exemplo</a:t>
            </a:r>
            <a:r>
              <a:rPr lang="pt-BR" sz="2400" dirty="0"/>
              <a:t>:</a:t>
            </a:r>
          </a:p>
        </p:txBody>
      </p:sp>
      <p:pic>
        <p:nvPicPr>
          <p:cNvPr id="4" name="Imagem 3" descr="Uma imagem com texto, captura de ecrã, multimédia, Dispositivo eletrónico&#10;&#10;Descrição gerada automaticamente">
            <a:extLst>
              <a:ext uri="{FF2B5EF4-FFF2-40B4-BE49-F238E27FC236}">
                <a16:creationId xmlns:a16="http://schemas.microsoft.com/office/drawing/2014/main" id="{90C168B2-B757-4F83-A608-0A2B4881D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136" y="1364887"/>
            <a:ext cx="5727031" cy="340240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B18A5F6-3831-41B5-8D2F-4C24CA7AECEF}"/>
              </a:ext>
            </a:extLst>
          </p:cNvPr>
          <p:cNvSpPr txBox="1"/>
          <p:nvPr/>
        </p:nvSpPr>
        <p:spPr>
          <a:xfrm>
            <a:off x="839970" y="6380229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3.3 Funções com retorno</a:t>
            </a:r>
          </a:p>
        </p:txBody>
      </p:sp>
      <p:pic>
        <p:nvPicPr>
          <p:cNvPr id="11" name="Imagem 10" descr="Uma imagem com texto, captura de ecrã, multimédia, aparelho&#10;&#10;Descrição gerada automaticamente">
            <a:extLst>
              <a:ext uri="{FF2B5EF4-FFF2-40B4-BE49-F238E27FC236}">
                <a16:creationId xmlns:a16="http://schemas.microsoft.com/office/drawing/2014/main" id="{E7F178C2-F96E-4BF2-B978-2A1DCB3A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96" y="8165333"/>
            <a:ext cx="6443710" cy="3699856"/>
          </a:xfrm>
          <a:prstGeom prst="rect">
            <a:avLst/>
          </a:prstGeom>
        </p:spPr>
      </p:pic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5264A2E-BA6C-4277-8C58-F350E42C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53081F0A-ECF1-467B-8AEE-323E0323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15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839970" y="1364886"/>
            <a:ext cx="824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anterior, a função </a:t>
            </a:r>
            <a:r>
              <a:rPr lang="pt-BR" sz="2400" i="1" dirty="0">
                <a:highlight>
                  <a:srgbClr val="C0C0C0"/>
                </a:highlight>
              </a:rPr>
              <a:t>soma</a:t>
            </a:r>
            <a:r>
              <a:rPr lang="pt-BR" sz="2400" dirty="0"/>
              <a:t> recebe dois parâmetros e retorna a soma deles, que é armazenada na variável </a:t>
            </a:r>
            <a:r>
              <a:rPr lang="pt-BR" sz="2400" i="1" dirty="0">
                <a:highlight>
                  <a:srgbClr val="C0C0C0"/>
                </a:highlight>
              </a:rPr>
              <a:t>resultado</a:t>
            </a:r>
            <a:r>
              <a:rPr lang="pt-BR" sz="2400" dirty="0"/>
              <a:t>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C1D678-4BE8-4B0C-9B1D-885702375E6B}"/>
              </a:ext>
            </a:extLst>
          </p:cNvPr>
          <p:cNvSpPr txBox="1"/>
          <p:nvPr/>
        </p:nvSpPr>
        <p:spPr>
          <a:xfrm>
            <a:off x="839970" y="2747117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3.4 Prática com funções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DE1BF9-16E8-4EEC-98D9-FC2E23C486D7}"/>
              </a:ext>
            </a:extLst>
          </p:cNvPr>
          <p:cNvSpPr txBox="1"/>
          <p:nvPr/>
        </p:nvSpPr>
        <p:spPr>
          <a:xfrm>
            <a:off x="839970" y="3331892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Crie suas próprias funções com parâmetros e experimente retornar valores. Tente chamá-las com diferentes entradas e veja o que acontece. Por exemplo, faça uma função que calcula o dobro de um número e exibe o resultado.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72B355D-D9E2-4573-9292-E479420E0ADA}"/>
              </a:ext>
            </a:extLst>
          </p:cNvPr>
          <p:cNvSpPr txBox="1"/>
          <p:nvPr/>
        </p:nvSpPr>
        <p:spPr>
          <a:xfrm>
            <a:off x="839970" y="10095148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capítulos 2 e 3 são essenciais para entender como armazenar dados e reutilizar código em JavaScript. No próximo capítulo, vamos explorar como tomar decisões no código com condicionais e criar lógicas mais complexas!</a:t>
            </a:r>
          </a:p>
        </p:txBody>
      </p:sp>
      <p:pic>
        <p:nvPicPr>
          <p:cNvPr id="10" name="Imagem 9" descr="Uma imagem com Animação, captura de ecrã, desenho&#10;&#10;Descrição gerada automaticamente">
            <a:extLst>
              <a:ext uri="{FF2B5EF4-FFF2-40B4-BE49-F238E27FC236}">
                <a16:creationId xmlns:a16="http://schemas.microsoft.com/office/drawing/2014/main" id="{62CC26CB-4C1A-406E-BDA2-D5EAFBD9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83" y="4344816"/>
            <a:ext cx="6462433" cy="6307068"/>
          </a:xfrm>
          <a:prstGeom prst="rect">
            <a:avLst/>
          </a:prstGeom>
        </p:spPr>
      </p:pic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EE82ACAA-1D22-444E-AAA9-B2C50DC6D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0A06950B-724F-41BC-9125-F3D1BEB6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107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53A440-9D59-4B65-A21E-84EEE76761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34CD59-7E31-42E1-B39A-1172F1E858D3}"/>
              </a:ext>
            </a:extLst>
          </p:cNvPr>
          <p:cNvSpPr txBox="1"/>
          <p:nvPr/>
        </p:nvSpPr>
        <p:spPr>
          <a:xfrm>
            <a:off x="542261" y="5829626"/>
            <a:ext cx="854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AGRADECIMENTOS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B38C2D-5088-4737-87C7-F5B8A36493BF}"/>
              </a:ext>
            </a:extLst>
          </p:cNvPr>
          <p:cNvSpPr/>
          <p:nvPr/>
        </p:nvSpPr>
        <p:spPr>
          <a:xfrm>
            <a:off x="542261" y="6537512"/>
            <a:ext cx="8559210" cy="206514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0DF0A15-0BBB-41C4-B775-EDE54095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90A9F1C-BA29-4FF1-A164-FF65B6F3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98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52E695B-D96A-4845-A5C0-09127F8B41E8}"/>
              </a:ext>
            </a:extLst>
          </p:cNvPr>
          <p:cNvSpPr/>
          <p:nvPr/>
        </p:nvSpPr>
        <p:spPr>
          <a:xfrm>
            <a:off x="-1" y="1620077"/>
            <a:ext cx="9601199" cy="5583254"/>
          </a:xfrm>
          <a:prstGeom prst="rect">
            <a:avLst/>
          </a:prstGeom>
          <a:solidFill>
            <a:srgbClr val="0B1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72B355D-D9E2-4573-9292-E479420E0ADA}"/>
              </a:ext>
            </a:extLst>
          </p:cNvPr>
          <p:cNvSpPr txBox="1"/>
          <p:nvPr/>
        </p:nvSpPr>
        <p:spPr>
          <a:xfrm>
            <a:off x="700884" y="10678042"/>
            <a:ext cx="824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hlinkClick r:id="rId2"/>
              </a:rPr>
              <a:t>https://github.com/rosacarla</a:t>
            </a:r>
          </a:p>
          <a:p>
            <a:pPr algn="ctr"/>
            <a:r>
              <a:rPr lang="pt-BR" sz="2400" dirty="0">
                <a:hlinkClick r:id="rId2"/>
              </a:rPr>
              <a:t>Continue aprendendo JavaScript!</a:t>
            </a:r>
            <a:endParaRPr lang="pt-BR" sz="2400" dirty="0"/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EE82ACAA-1D22-444E-AAA9-B2C50DC6D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0A06950B-724F-41BC-9125-F3D1BEB6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15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2B75AA-78E5-4788-8B23-EF0720D5377C}"/>
              </a:ext>
            </a:extLst>
          </p:cNvPr>
          <p:cNvSpPr txBox="1"/>
          <p:nvPr/>
        </p:nvSpPr>
        <p:spPr>
          <a:xfrm>
            <a:off x="657726" y="733398"/>
            <a:ext cx="8422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Arial Black" panose="020B0A04020102020204" pitchFamily="34" charset="0"/>
              </a:rPr>
              <a:t>Agradeço seu interesse!                                  </a:t>
            </a:r>
          </a:p>
        </p:txBody>
      </p:sp>
      <p:sp>
        <p:nvSpPr>
          <p:cNvPr id="12" name="texto_componente">
            <a:extLst>
              <a:ext uri="{FF2B5EF4-FFF2-40B4-BE49-F238E27FC236}">
                <a16:creationId xmlns:a16="http://schemas.microsoft.com/office/drawing/2014/main" id="{387E5810-22D2-4EAD-AEA9-8FB68C6D0B05}"/>
              </a:ext>
            </a:extLst>
          </p:cNvPr>
          <p:cNvSpPr txBox="1"/>
          <p:nvPr/>
        </p:nvSpPr>
        <p:spPr>
          <a:xfrm>
            <a:off x="892277" y="7368634"/>
            <a:ext cx="78166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Este Ebook foi gerado por IA e diagramado por humano.</a:t>
            </a:r>
            <a:br>
              <a:rPr lang="pt-BR" sz="2400" dirty="0"/>
            </a:br>
            <a:endParaRPr lang="pt-BR" sz="2400" dirty="0"/>
          </a:p>
          <a:p>
            <a:pPr algn="ctr"/>
            <a:r>
              <a:rPr lang="pt-BR" sz="2400" dirty="0"/>
              <a:t>Este conteúdo foi gerado com fins didáticos e, embora tenha passado por validação cuidadosa humana, ainda pode conter erros gerados por uma IA.</a:t>
            </a:r>
          </a:p>
        </p:txBody>
      </p:sp>
      <p:pic>
        <p:nvPicPr>
          <p:cNvPr id="15" name="Imagem 14" descr="Uma imagem com Desenho animado, desenho, Animação&#10;&#10;Descrição gerada automaticamente">
            <a:extLst>
              <a:ext uri="{FF2B5EF4-FFF2-40B4-BE49-F238E27FC236}">
                <a16:creationId xmlns:a16="http://schemas.microsoft.com/office/drawing/2014/main" id="{7E20496B-A8DD-4E36-AA73-A2763FBCC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64" y="1620077"/>
            <a:ext cx="5106445" cy="5583254"/>
          </a:xfrm>
          <a:prstGeom prst="rect">
            <a:avLst/>
          </a:prstGeom>
        </p:spPr>
      </p:pic>
      <p:pic>
        <p:nvPicPr>
          <p:cNvPr id="17" name="Picture 2" descr="GitHub Logos and Usage · GitHub">
            <a:extLst>
              <a:ext uri="{FF2B5EF4-FFF2-40B4-BE49-F238E27FC236}">
                <a16:creationId xmlns:a16="http://schemas.microsoft.com/office/drawing/2014/main" id="{B75C706D-9DFF-447D-AA40-67FDFE2F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15" y="9154549"/>
            <a:ext cx="1676570" cy="167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2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53A440-9D59-4B65-A21E-84EEE76761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34CD59-7E31-42E1-B39A-1172F1E858D3}"/>
              </a:ext>
            </a:extLst>
          </p:cNvPr>
          <p:cNvSpPr txBox="1"/>
          <p:nvPr/>
        </p:nvSpPr>
        <p:spPr>
          <a:xfrm>
            <a:off x="531628" y="7145079"/>
            <a:ext cx="8548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CONHEÇA O JAVASCRIPT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19F5E6-19F1-4A1F-9997-B18951874EEB}"/>
              </a:ext>
            </a:extLst>
          </p:cNvPr>
          <p:cNvSpPr txBox="1"/>
          <p:nvPr/>
        </p:nvSpPr>
        <p:spPr>
          <a:xfrm>
            <a:off x="893282" y="2482264"/>
            <a:ext cx="7814635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0" b="1" spc="50" dirty="0">
                <a:ln w="1270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B38C2D-5088-4737-87C7-F5B8A36493BF}"/>
              </a:ext>
            </a:extLst>
          </p:cNvPr>
          <p:cNvSpPr/>
          <p:nvPr/>
        </p:nvSpPr>
        <p:spPr>
          <a:xfrm>
            <a:off x="520995" y="7852965"/>
            <a:ext cx="8559210" cy="206514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AC6EB31B-FEFD-40EC-99F9-7D715B6A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67507C20-9E23-40B7-8368-FEAA7E2B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44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2ADC57-80AB-4C06-B638-BBFBAB6EDBB5}"/>
              </a:ext>
            </a:extLst>
          </p:cNvPr>
          <p:cNvSpPr txBox="1"/>
          <p:nvPr/>
        </p:nvSpPr>
        <p:spPr>
          <a:xfrm>
            <a:off x="839970" y="733398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anose="020B0A04020102020204" pitchFamily="34" charset="0"/>
              </a:rPr>
              <a:t>1. Fundamentos do JavaScript               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839970" y="3386244"/>
            <a:ext cx="8240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JavaScript é uma linguagem de programação usada para criar páginas web interativas. Enquanto o HTML cria a estrutura e o CSS cuida da aparência, o JavaScript inclui interatividade nas páginas, permitindo coisas como animações, validação de formulários e até jogos online.                                                                                                                                  </a:t>
            </a:r>
            <a:r>
              <a:rPr lang="pt-BR" sz="2400" b="1" dirty="0"/>
              <a:t>Exemplo</a:t>
            </a:r>
            <a:r>
              <a:rPr lang="pt-BR" sz="2400" dirty="0"/>
              <a:t>: Aqui está um exemplo simples que exibe uma mensagem quando o usuário clica em um botão: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1B6C68-AD6D-4BCB-8409-E854B7ACC1DE}"/>
              </a:ext>
            </a:extLst>
          </p:cNvPr>
          <p:cNvSpPr txBox="1"/>
          <p:nvPr/>
        </p:nvSpPr>
        <p:spPr>
          <a:xfrm>
            <a:off x="839970" y="2761413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1.1 O que é JavaScript?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2DE050-1B0B-44B5-9BFC-809E775D8371}"/>
              </a:ext>
            </a:extLst>
          </p:cNvPr>
          <p:cNvSpPr txBox="1"/>
          <p:nvPr/>
        </p:nvSpPr>
        <p:spPr>
          <a:xfrm>
            <a:off x="839970" y="10590743"/>
            <a:ext cx="8240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Neste exemplo, o código JavaScript faz com que uma mensagem de alerta apareça quando o usuário clica no botão. Isso é apenas o começo do que podemos fazer com JavaScript!</a:t>
            </a:r>
          </a:p>
        </p:txBody>
      </p:sp>
      <p:pic>
        <p:nvPicPr>
          <p:cNvPr id="8" name="Imagem 7" descr="Uma imagem com texto, captura de ecrã, multimédia, aparelho&#10;&#10;Descrição gerada automaticamente">
            <a:extLst>
              <a:ext uri="{FF2B5EF4-FFF2-40B4-BE49-F238E27FC236}">
                <a16:creationId xmlns:a16="http://schemas.microsoft.com/office/drawing/2014/main" id="{BEA45C91-066E-4C84-AB27-8ED0A6BC0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431" y="6160368"/>
            <a:ext cx="6872338" cy="4333907"/>
          </a:xfrm>
          <a:prstGeom prst="rect">
            <a:avLst/>
          </a:prstGeom>
        </p:spPr>
      </p:pic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44073FD6-BB8A-4D7D-B251-E2368D27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99D142BB-BD2F-40EF-9CF0-3D3B4AEA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72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839970" y="1799990"/>
            <a:ext cx="82402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JavaScript é uma das linguagens mais populares e poderosas do mundo. Ao aprender JavaScript, você pode criar sites mais dinâmicos, desenvolver aplicativos móveis, criar jogos e até trabalhar no </a:t>
            </a:r>
            <a:r>
              <a:rPr lang="pt-BR" sz="2400" i="1" dirty="0"/>
              <a:t>back-end</a:t>
            </a:r>
            <a:r>
              <a:rPr lang="pt-BR" sz="2400" dirty="0"/>
              <a:t> com </a:t>
            </a:r>
            <a:r>
              <a:rPr lang="pt-BR" sz="2400" i="1" dirty="0"/>
              <a:t>Node.js</a:t>
            </a:r>
            <a:r>
              <a:rPr lang="pt-BR" sz="2400" dirty="0"/>
              <a:t>. Além disso, a demanda por desenvolvedores JavaScript é alta no mercado de trabalho.                         </a:t>
            </a:r>
            <a:r>
              <a:rPr lang="pt-BR" sz="2400" b="1" dirty="0"/>
              <a:t>Exemplo</a:t>
            </a:r>
            <a:r>
              <a:rPr lang="pt-BR" sz="2400" dirty="0"/>
              <a:t>: Imagine que você está criando um site para uma loja online. Com o JavaScript, você pode adicionar funcionalidades como estas:                                               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dirty="0"/>
              <a:t>Carrinho de compras interativo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dirty="0"/>
              <a:t>Calculadora de desconto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dirty="0"/>
              <a:t>Filtros dinâmicos para busca de produtos                                                     JavaScript é, portanto, essencial para criar experiências web modernas e funcionais.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1B6C68-AD6D-4BCB-8409-E854B7ACC1DE}"/>
              </a:ext>
            </a:extLst>
          </p:cNvPr>
          <p:cNvSpPr txBox="1"/>
          <p:nvPr/>
        </p:nvSpPr>
        <p:spPr>
          <a:xfrm>
            <a:off x="839970" y="1215215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1.2 Por que aprender JavaScript?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2DE050-1B0B-44B5-9BFC-809E775D8371}"/>
              </a:ext>
            </a:extLst>
          </p:cNvPr>
          <p:cNvSpPr txBox="1"/>
          <p:nvPr/>
        </p:nvSpPr>
        <p:spPr>
          <a:xfrm>
            <a:off x="839970" y="8205959"/>
            <a:ext cx="8240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JavaScript é a linguagem que dá vida a páginas web. Trabalha com o </a:t>
            </a:r>
            <a:r>
              <a:rPr lang="pt-BR" sz="2400" b="1" dirty="0"/>
              <a:t>HTML</a:t>
            </a:r>
            <a:r>
              <a:rPr lang="pt-BR" sz="2400" dirty="0"/>
              <a:t> (estrutura) e </a:t>
            </a:r>
            <a:r>
              <a:rPr lang="pt-BR" sz="2400" b="1" dirty="0"/>
              <a:t>CSS</a:t>
            </a:r>
            <a:r>
              <a:rPr lang="pt-BR" sz="2400" dirty="0"/>
              <a:t> (design) para tornar a navegação interessante e interativa. Uma das ferramentas usadas pelo JavaScript é o </a:t>
            </a:r>
            <a:r>
              <a:rPr lang="pt-BR" sz="2400" b="1" dirty="0"/>
              <a:t>DOM</a:t>
            </a:r>
            <a:r>
              <a:rPr lang="pt-BR" sz="2400" dirty="0"/>
              <a:t> (</a:t>
            </a:r>
            <a:r>
              <a:rPr lang="pt-BR" sz="2400" b="1" i="1" dirty="0"/>
              <a:t>Document Object Model</a:t>
            </a:r>
            <a:r>
              <a:rPr lang="pt-BR" sz="2400" dirty="0"/>
              <a:t>), esse modelo ou mapa da estrutura de uma página web permite alterar o conteúdo e a estrutura da página dinamicamente no navegador.              </a:t>
            </a:r>
            <a:r>
              <a:rPr lang="pt-BR" sz="2400" b="1" dirty="0"/>
              <a:t>Exemplo</a:t>
            </a:r>
            <a:r>
              <a:rPr lang="pt-BR" sz="2400" dirty="0"/>
              <a:t>: Veja como JavaScript pode alterar o conteúdo de uma página HTML em tempo real. Este código altera o texto de um parágrafo quando o usuário clica em um botão:</a:t>
            </a:r>
          </a:p>
          <a:p>
            <a:r>
              <a:rPr lang="pt-BR" sz="2400" dirty="0"/>
              <a:t>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79CA7D-FFE4-4C97-8BC7-E22FA49888EA}"/>
              </a:ext>
            </a:extLst>
          </p:cNvPr>
          <p:cNvSpPr txBox="1"/>
          <p:nvPr/>
        </p:nvSpPr>
        <p:spPr>
          <a:xfrm>
            <a:off x="839970" y="7128741"/>
            <a:ext cx="8240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1.3 Como o JavaScript se encaixa no ambiente Web?</a:t>
            </a:r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BB9240D0-7B68-4C69-8F47-DF2FE667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66AE2BE-C8A6-4F97-9610-DD9079A2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97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pic>
        <p:nvPicPr>
          <p:cNvPr id="7" name="Imagem 6" descr="Uma imagem com texto, captura de ecrã, multimédia, Sistema operativo&#10;&#10;Descrição gerada automaticamente">
            <a:extLst>
              <a:ext uri="{FF2B5EF4-FFF2-40B4-BE49-F238E27FC236}">
                <a16:creationId xmlns:a16="http://schemas.microsoft.com/office/drawing/2014/main" id="{3CCC9F9C-F0F9-410F-82C5-64DE4897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" y="1431617"/>
            <a:ext cx="8566857" cy="431145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B5487D-9C0C-4040-90E2-B3C8411053E4}"/>
              </a:ext>
            </a:extLst>
          </p:cNvPr>
          <p:cNvSpPr txBox="1"/>
          <p:nvPr/>
        </p:nvSpPr>
        <p:spPr>
          <a:xfrm>
            <a:off x="839970" y="5848030"/>
            <a:ext cx="8240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Quando o botão é clicado, o JavaScript altera o conteúdo do parágrafo, mudando o texto que aparece na tela.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7A7B3FE-872A-4F8E-84E0-D49036379219}"/>
              </a:ext>
            </a:extLst>
          </p:cNvPr>
          <p:cNvSpPr txBox="1"/>
          <p:nvPr/>
        </p:nvSpPr>
        <p:spPr>
          <a:xfrm>
            <a:off x="839970" y="7259216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1.4  O que você vai aprender neste ebook?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7E5F56-9423-4DCD-9505-B5CCC530F0A8}"/>
              </a:ext>
            </a:extLst>
          </p:cNvPr>
          <p:cNvSpPr txBox="1"/>
          <p:nvPr/>
        </p:nvSpPr>
        <p:spPr>
          <a:xfrm>
            <a:off x="839970" y="7843991"/>
            <a:ext cx="82402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explorar conceitos essenciais do JavaScript e aprender como usá-los na prática. Os tópicos deste ebook serão:                           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dirty="0"/>
              <a:t>Variáveis e Tipos de Dados</a:t>
            </a:r>
            <a:r>
              <a:rPr lang="pt-BR" sz="2400" dirty="0"/>
              <a:t>: Como armazenar e manipular informações.                       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dirty="0"/>
              <a:t>Funções</a:t>
            </a:r>
            <a:r>
              <a:rPr lang="pt-BR" sz="2400" dirty="0"/>
              <a:t>: Como criar blocos de código reutilizáveis.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dirty="0"/>
              <a:t>Condicionais</a:t>
            </a:r>
            <a:r>
              <a:rPr lang="pt-BR" sz="2400" dirty="0"/>
              <a:t>: Como fazer decisões no código (se algo acontecer, faça isso).        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dirty="0"/>
              <a:t>Eventos</a:t>
            </a:r>
            <a:r>
              <a:rPr lang="pt-BR" sz="2400" dirty="0"/>
              <a:t>: Como responder a interações do usuário, por exemplo, cliques e digitação.                                                                    </a:t>
            </a:r>
            <a:r>
              <a:rPr lang="pt-BR" sz="2400" b="1" dirty="0"/>
              <a:t>Exemplo</a:t>
            </a:r>
            <a:r>
              <a:rPr lang="pt-BR" sz="2400" dirty="0"/>
              <a:t>: Aqui está um exemplo simples de como usamos variáveis e funções para armazenar e manipular dados:</a:t>
            </a:r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B845F8DF-B196-44CC-B58D-9FFAF71B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B7059F24-7B3A-42A0-BB2F-D9F21E1E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71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B5487D-9C0C-4040-90E2-B3C8411053E4}"/>
              </a:ext>
            </a:extLst>
          </p:cNvPr>
          <p:cNvSpPr txBox="1"/>
          <p:nvPr/>
        </p:nvSpPr>
        <p:spPr>
          <a:xfrm>
            <a:off x="839970" y="5792243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código cria duas variáveis e uma função simples que exibe uma saudação personalizada com base nas informações armazenadas. É assim que você começa a construir a lógica de programação no JavaScript!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E7E5F56-9423-4DCD-9505-B5CCC530F0A8}"/>
              </a:ext>
            </a:extLst>
          </p:cNvPr>
          <p:cNvSpPr txBox="1"/>
          <p:nvPr/>
        </p:nvSpPr>
        <p:spPr>
          <a:xfrm>
            <a:off x="839970" y="10295529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Com esse primeiro capítulo, você já teve um gostinho de como JavaScript pode ser poderoso e divertido de aprender. Agora, vamos avançar para conceitos mais profundos e começar a programar de verdade!</a:t>
            </a:r>
          </a:p>
        </p:txBody>
      </p:sp>
      <p:pic>
        <p:nvPicPr>
          <p:cNvPr id="3" name="Imagem 2" descr="Uma imagem com texto, captura de ecrã, multimédia, software&#10;&#10;Descrição gerada automaticamente">
            <a:extLst>
              <a:ext uri="{FF2B5EF4-FFF2-40B4-BE49-F238E27FC236}">
                <a16:creationId xmlns:a16="http://schemas.microsoft.com/office/drawing/2014/main" id="{B144BC4F-FB86-4F68-ADB1-6DF3CF64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47" y="1364886"/>
            <a:ext cx="7202905" cy="4407818"/>
          </a:xfrm>
          <a:prstGeom prst="rect">
            <a:avLst/>
          </a:prstGeom>
        </p:spPr>
      </p:pic>
      <p:pic>
        <p:nvPicPr>
          <p:cNvPr id="6" name="Imagem 5" descr="Uma imagem com Retângulo, logótipo, símbolo, amarelo&#10;&#10;Descrição gerada automaticamente">
            <a:extLst>
              <a:ext uri="{FF2B5EF4-FFF2-40B4-BE49-F238E27FC236}">
                <a16:creationId xmlns:a16="http://schemas.microsoft.com/office/drawing/2014/main" id="{9CCFF8F4-BF2C-4C6C-8870-7EEA5670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98" y="6837226"/>
            <a:ext cx="3545128" cy="3545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C676FE4C-ACFD-4F9B-94B5-9C60BB2D2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E6976547-4C9F-41A6-808D-D5CFDE0D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48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53A440-9D59-4B65-A21E-84EEE76761C9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34CD59-7E31-42E1-B39A-1172F1E858D3}"/>
              </a:ext>
            </a:extLst>
          </p:cNvPr>
          <p:cNvSpPr txBox="1"/>
          <p:nvPr/>
        </p:nvSpPr>
        <p:spPr>
          <a:xfrm>
            <a:off x="609600" y="7145079"/>
            <a:ext cx="84706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VARIÁVEIS E                  TIPOS DE DADOS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19F5E6-19F1-4A1F-9997-B18951874EEB}"/>
              </a:ext>
            </a:extLst>
          </p:cNvPr>
          <p:cNvSpPr txBox="1"/>
          <p:nvPr/>
        </p:nvSpPr>
        <p:spPr>
          <a:xfrm>
            <a:off x="937584" y="2535716"/>
            <a:ext cx="7814635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2000" b="1" spc="50" dirty="0">
                <a:ln w="1270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B38C2D-5088-4737-87C7-F5B8A36493BF}"/>
              </a:ext>
            </a:extLst>
          </p:cNvPr>
          <p:cNvSpPr/>
          <p:nvPr/>
        </p:nvSpPr>
        <p:spPr>
          <a:xfrm>
            <a:off x="520995" y="8468518"/>
            <a:ext cx="8559210" cy="206514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33AE88F-CB79-41E9-B828-C192B016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6DC985C-6B10-4FC8-9FDC-C2B964A8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98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2ADC57-80AB-4C06-B638-BBFBAB6EDBB5}"/>
              </a:ext>
            </a:extLst>
          </p:cNvPr>
          <p:cNvSpPr txBox="1"/>
          <p:nvPr/>
        </p:nvSpPr>
        <p:spPr>
          <a:xfrm>
            <a:off x="839970" y="733398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latin typeface="Arial Black" panose="020B0A04020102020204" pitchFamily="34" charset="0"/>
              </a:rPr>
              <a:t>2. Uso de variáveis e tipos de dados               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839970" y="3346188"/>
            <a:ext cx="82402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 JavaScript, variáveis são como "caixas" para armazenar informações, como números, textos ou até valores mais complexos. São essenciais para manipular dados no código.                                                      Você cria uma variável usando a palavra-chave </a:t>
            </a:r>
            <a:r>
              <a:rPr lang="pt-BR" sz="2400" b="1" i="1" dirty="0"/>
              <a:t>let</a:t>
            </a:r>
            <a:r>
              <a:rPr lang="pt-BR" sz="2400" dirty="0"/>
              <a:t> ou </a:t>
            </a:r>
            <a:r>
              <a:rPr lang="pt-BR" sz="2400" b="1" i="1" dirty="0"/>
              <a:t>const</a:t>
            </a:r>
            <a:r>
              <a:rPr lang="pt-BR" sz="2400" dirty="0"/>
              <a:t>. </a:t>
            </a:r>
            <a:r>
              <a:rPr lang="pt-BR" sz="2400" b="1" dirty="0"/>
              <a:t>Exemplo</a:t>
            </a:r>
            <a:r>
              <a:rPr lang="pt-BR" sz="2400" dirty="0"/>
              <a:t>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1B6C68-AD6D-4BCB-8409-E854B7ACC1DE}"/>
              </a:ext>
            </a:extLst>
          </p:cNvPr>
          <p:cNvSpPr txBox="1"/>
          <p:nvPr/>
        </p:nvSpPr>
        <p:spPr>
          <a:xfrm>
            <a:off x="839970" y="2761413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2.1 O que são variáveis?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pic>
        <p:nvPicPr>
          <p:cNvPr id="9" name="Imagem 8" descr="Uma imagem com texto, captura de ecrã, multimédia&#10;&#10;Descrição gerada automaticamente">
            <a:extLst>
              <a:ext uri="{FF2B5EF4-FFF2-40B4-BE49-F238E27FC236}">
                <a16:creationId xmlns:a16="http://schemas.microsoft.com/office/drawing/2014/main" id="{1535BA5F-5B40-4566-BB72-5658AB16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9" y="5449481"/>
            <a:ext cx="7170821" cy="41338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79E269-DC62-4ACB-BB22-C519D5D3AC03}"/>
              </a:ext>
            </a:extLst>
          </p:cNvPr>
          <p:cNvSpPr txBox="1"/>
          <p:nvPr/>
        </p:nvSpPr>
        <p:spPr>
          <a:xfrm>
            <a:off x="839970" y="9747662"/>
            <a:ext cx="824023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Neste último caso, podemos observar </a:t>
            </a:r>
            <a:r>
              <a:rPr lang="pt-BR" sz="2400" dirty="0">
                <a:ea typeface="Microsoft JhengHei Light" panose="020B0304030504040204" pitchFamily="34" charset="-120"/>
              </a:rPr>
              <a:t>que</a:t>
            </a:r>
            <a:r>
              <a:rPr lang="pt-BR" sz="2400" dirty="0"/>
              <a:t>: 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i="1" dirty="0"/>
              <a:t>let</a:t>
            </a:r>
            <a:r>
              <a:rPr lang="pt-BR" sz="2400" dirty="0"/>
              <a:t>: Cria uma variável que pode ser alterada.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i="1" dirty="0"/>
              <a:t>const</a:t>
            </a:r>
            <a:r>
              <a:rPr lang="pt-BR" sz="2400" dirty="0"/>
              <a:t>: Cria uma variável cujo valor não pode ser alterado após sua definição. </a:t>
            </a:r>
          </a:p>
          <a:p>
            <a:endParaRPr lang="pt-BR" sz="2400" dirty="0"/>
          </a:p>
        </p:txBody>
      </p:sp>
      <p:sp>
        <p:nvSpPr>
          <p:cNvPr id="15" name="Marcador de Posição do Rodapé 14">
            <a:extLst>
              <a:ext uri="{FF2B5EF4-FFF2-40B4-BE49-F238E27FC236}">
                <a16:creationId xmlns:a16="http://schemas.microsoft.com/office/drawing/2014/main" id="{B835B712-0D45-4920-AC83-01D20ED9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3BDD3EA7-7B7C-4FD3-B3FA-FCD2FD2A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08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6604454-E071-4F8B-B4AF-76952CDADB79}"/>
              </a:ext>
            </a:extLst>
          </p:cNvPr>
          <p:cNvSpPr txBox="1"/>
          <p:nvPr/>
        </p:nvSpPr>
        <p:spPr>
          <a:xfrm>
            <a:off x="664812" y="1870758"/>
            <a:ext cx="82402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JavaScript tem vários tipos de dados, mas os mais comuns são: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i="1" dirty="0"/>
              <a:t>String</a:t>
            </a:r>
            <a:r>
              <a:rPr lang="pt-BR" sz="2400" dirty="0"/>
              <a:t>: Sequência de caracteres (texto).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i="1" dirty="0"/>
              <a:t>Number</a:t>
            </a:r>
            <a:r>
              <a:rPr lang="pt-BR" sz="2400" dirty="0"/>
              <a:t>: Números, tanto inteiros quanto decimais.                </a:t>
            </a:r>
            <a:r>
              <a:rPr lang="pt-BR" sz="2400" dirty="0">
                <a:sym typeface="Wingdings" panose="05000000000000000000" pitchFamily="2" charset="2"/>
              </a:rPr>
              <a:t></a:t>
            </a:r>
            <a:r>
              <a:rPr lang="pt-BR" sz="2400" dirty="0"/>
              <a:t> </a:t>
            </a:r>
            <a:r>
              <a:rPr lang="pt-BR" sz="2400" b="1" i="1" dirty="0"/>
              <a:t>Boolean</a:t>
            </a:r>
            <a:r>
              <a:rPr lang="pt-BR" sz="2400" dirty="0"/>
              <a:t>: Representa verdadeiro (</a:t>
            </a:r>
            <a:r>
              <a:rPr lang="pt-BR" sz="2400" i="1" dirty="0"/>
              <a:t>true</a:t>
            </a:r>
            <a:r>
              <a:rPr lang="pt-BR" sz="2400" dirty="0"/>
              <a:t>) ou falso (</a:t>
            </a:r>
            <a:r>
              <a:rPr lang="pt-BR" sz="2400" i="1" dirty="0"/>
              <a:t>false</a:t>
            </a:r>
            <a:r>
              <a:rPr lang="pt-BR" sz="2400" dirty="0"/>
              <a:t>).          </a:t>
            </a:r>
            <a:r>
              <a:rPr lang="pt-BR" sz="2400" dirty="0">
                <a:sym typeface="Wingdings" panose="05000000000000000000" pitchFamily="2" charset="2"/>
              </a:rPr>
              <a:t> </a:t>
            </a:r>
            <a:r>
              <a:rPr lang="pt-BR" sz="2400" b="1" i="1" dirty="0"/>
              <a:t>Array</a:t>
            </a:r>
            <a:r>
              <a:rPr lang="pt-BR" sz="2400" dirty="0"/>
              <a:t>: Lista de valores.                                                                    </a:t>
            </a:r>
            <a:r>
              <a:rPr lang="pt-BR" sz="2400" dirty="0">
                <a:sym typeface="Wingdings" panose="05000000000000000000" pitchFamily="2" charset="2"/>
              </a:rPr>
              <a:t></a:t>
            </a:r>
            <a:r>
              <a:rPr lang="pt-BR" sz="2400" dirty="0"/>
              <a:t> </a:t>
            </a:r>
            <a:r>
              <a:rPr lang="pt-BR" sz="2400" b="1" i="1" dirty="0"/>
              <a:t>Object</a:t>
            </a:r>
            <a:r>
              <a:rPr lang="pt-BR" sz="2400" dirty="0"/>
              <a:t>: Coleção de valores em pares chave-valor.        </a:t>
            </a:r>
            <a:r>
              <a:rPr lang="pt-BR" sz="2400" b="1" dirty="0"/>
              <a:t>Exemplo</a:t>
            </a:r>
            <a:r>
              <a:rPr lang="pt-BR" sz="2400" dirty="0"/>
              <a:t>: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6B90370-9F84-4457-B367-4407D20803C8}"/>
              </a:ext>
            </a:extLst>
          </p:cNvPr>
          <p:cNvSpPr/>
          <p:nvPr/>
        </p:nvSpPr>
        <p:spPr>
          <a:xfrm rot="5400000">
            <a:off x="-26303" y="498613"/>
            <a:ext cx="1382231" cy="350315"/>
          </a:xfrm>
          <a:prstGeom prst="rect">
            <a:avLst/>
          </a:prstGeom>
          <a:gradFill flip="none" rotWithShape="1">
            <a:gsLst>
              <a:gs pos="32000">
                <a:schemeClr val="accent4">
                  <a:lumMod val="5000"/>
                  <a:lumOff val="95000"/>
                </a:schemeClr>
              </a:gs>
              <a:gs pos="52000">
                <a:schemeClr val="accent4">
                  <a:lumMod val="45000"/>
                  <a:lumOff val="55000"/>
                </a:schemeClr>
              </a:gs>
              <a:gs pos="79000">
                <a:schemeClr val="accent4">
                  <a:lumMod val="45000"/>
                  <a:lumOff val="55000"/>
                </a:schemeClr>
              </a:gs>
              <a:gs pos="91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5FEE72-9441-4075-ABF8-10DC2B0E06A6}"/>
              </a:ext>
            </a:extLst>
          </p:cNvPr>
          <p:cNvSpPr txBox="1"/>
          <p:nvPr/>
        </p:nvSpPr>
        <p:spPr>
          <a:xfrm>
            <a:off x="664812" y="1285983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2.2 Tipos de dados em JavaScript</a:t>
            </a:r>
          </a:p>
        </p:txBody>
      </p:sp>
      <p:pic>
        <p:nvPicPr>
          <p:cNvPr id="8" name="Imagem 7" descr="Uma imagem com texto, captura de ecrã, multimédia, Dispositivo eletrónico&#10;&#10;Descrição gerada automaticamente">
            <a:extLst>
              <a:ext uri="{FF2B5EF4-FFF2-40B4-BE49-F238E27FC236}">
                <a16:creationId xmlns:a16="http://schemas.microsoft.com/office/drawing/2014/main" id="{38C63AF7-12B0-4324-84E4-46447005F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47" y="4548414"/>
            <a:ext cx="7202905" cy="45339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FBC8440-B6AE-4BE7-AF87-94E1A72ED94B}"/>
              </a:ext>
            </a:extLst>
          </p:cNvPr>
          <p:cNvSpPr txBox="1"/>
          <p:nvPr/>
        </p:nvSpPr>
        <p:spPr>
          <a:xfrm>
            <a:off x="745023" y="9735684"/>
            <a:ext cx="824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2.3 Prática com variáveis e tipos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5016A2-4B83-43CE-AE41-8A42D1E47427}"/>
              </a:ext>
            </a:extLst>
          </p:cNvPr>
          <p:cNvSpPr txBox="1"/>
          <p:nvPr/>
        </p:nvSpPr>
        <p:spPr>
          <a:xfrm>
            <a:off x="745023" y="10320459"/>
            <a:ext cx="8240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Experimente alterar os valores das variáveis e veja como o comportamento do código acima muda. Tente criar suas próprias variáveis com diferentes tipos de dados e use </a:t>
            </a:r>
            <a:r>
              <a:rPr lang="pt-BR" sz="2400" i="1" dirty="0">
                <a:highlight>
                  <a:srgbClr val="C0C0C0"/>
                </a:highlight>
              </a:rPr>
              <a:t>console.log()</a:t>
            </a:r>
            <a:r>
              <a:rPr lang="pt-BR" sz="2400" dirty="0"/>
              <a:t> para verificar o que está armazenado nelas.</a:t>
            </a:r>
          </a:p>
        </p:txBody>
      </p:sp>
      <p:sp>
        <p:nvSpPr>
          <p:cNvPr id="13" name="Marcador de Posição do Rodapé 12">
            <a:extLst>
              <a:ext uri="{FF2B5EF4-FFF2-40B4-BE49-F238E27FC236}">
                <a16:creationId xmlns:a16="http://schemas.microsoft.com/office/drawing/2014/main" id="{90D8CBFF-125E-40D1-9367-C34EFE22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JAVASCRIPT - CARLA SILVEIRA</a:t>
            </a:r>
          </a:p>
        </p:txBody>
      </p:sp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CE12CFA4-7EF0-4E16-B1BB-7D8C9DB7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F1385-8A1B-414A-8C95-EE51A10C2F6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101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</TotalTime>
  <Words>1162</Words>
  <Application>Microsoft Office PowerPoint</Application>
  <PresentationFormat>Papel A3 (297x420 mm)</PresentationFormat>
  <Paragraphs>78</Paragraphs>
  <Slides>15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3" baseType="lpstr">
      <vt:lpstr>Microsoft JhengHei Light</vt:lpstr>
      <vt:lpstr>8BIT WONDER</vt:lpstr>
      <vt:lpstr>Arial</vt:lpstr>
      <vt:lpstr>Arial Black</vt:lpstr>
      <vt:lpstr>Calibri</vt:lpstr>
      <vt:lpstr>Calibri Light</vt:lpstr>
      <vt:lpstr>OCR A Extended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Edila Silveira</dc:creator>
  <cp:lastModifiedBy>Carla Edila Silveira</cp:lastModifiedBy>
  <cp:revision>30</cp:revision>
  <dcterms:created xsi:type="dcterms:W3CDTF">2025-01-13T16:23:58Z</dcterms:created>
  <dcterms:modified xsi:type="dcterms:W3CDTF">2025-01-14T08:04:29Z</dcterms:modified>
</cp:coreProperties>
</file>